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</p:sldIdLst>
  <p:sldSz cx="12192000" cy="6858000"/>
  <p:notesSz cx="6819900" cy="99187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236AC-78D8-492B-AED6-FAB564276C6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D858D40-6B7A-49F9-AF2F-62B095E37C98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bg1"/>
        </a:solidFill>
        <a:ln w="57150">
          <a:solidFill>
            <a:srgbClr val="00B050"/>
          </a:solidFill>
        </a:ln>
      </dgm:spPr>
      <dgm:t>
        <a:bodyPr/>
        <a:lstStyle/>
        <a:p>
          <a:pPr algn="ctr"/>
          <a:r>
            <a:rPr lang="de-DE" b="1" dirty="0"/>
            <a:t>Natur-wissenschaften</a:t>
          </a:r>
        </a:p>
      </dgm:t>
    </dgm:pt>
    <dgm:pt modelId="{354CCF15-3885-44B2-A579-09B2153962DB}" type="parTrans" cxnId="{4F47C98C-531B-4F0E-8417-68AE22347EBC}">
      <dgm:prSet/>
      <dgm:spPr/>
      <dgm:t>
        <a:bodyPr/>
        <a:lstStyle/>
        <a:p>
          <a:pPr algn="ctr"/>
          <a:endParaRPr lang="de-DE"/>
        </a:p>
      </dgm:t>
    </dgm:pt>
    <dgm:pt modelId="{F65DCD62-BC45-4B5F-9A10-26C84E2CDB6A}" type="sibTrans" cxnId="{4F47C98C-531B-4F0E-8417-68AE22347EBC}">
      <dgm:prSet/>
      <dgm:spPr/>
      <dgm:t>
        <a:bodyPr/>
        <a:lstStyle/>
        <a:p>
          <a:pPr algn="ctr"/>
          <a:endParaRPr lang="de-DE"/>
        </a:p>
      </dgm:t>
    </dgm:pt>
    <dgm:pt modelId="{6250AA3F-979D-4418-A395-2FB5CD9D568F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/>
        </a:solidFill>
        <a:ln w="57150">
          <a:solidFill>
            <a:srgbClr val="00B050"/>
          </a:solidFill>
        </a:ln>
      </dgm:spPr>
      <dgm:t>
        <a:bodyPr/>
        <a:lstStyle/>
        <a:p>
          <a:pPr algn="ctr"/>
          <a:r>
            <a:rPr lang="de-DE" b="1" dirty="0"/>
            <a:t>Technik</a:t>
          </a:r>
        </a:p>
      </dgm:t>
    </dgm:pt>
    <dgm:pt modelId="{CD6B4C61-B583-4353-8BB5-D172C1EF8C68}" type="parTrans" cxnId="{74A593EE-3FE7-439F-8959-171F9AB6EBBF}">
      <dgm:prSet/>
      <dgm:spPr/>
      <dgm:t>
        <a:bodyPr/>
        <a:lstStyle/>
        <a:p>
          <a:pPr algn="ctr"/>
          <a:endParaRPr lang="de-DE"/>
        </a:p>
      </dgm:t>
    </dgm:pt>
    <dgm:pt modelId="{3B8D41CF-1469-407C-BEC4-B28D457BF037}" type="sibTrans" cxnId="{74A593EE-3FE7-439F-8959-171F9AB6EBBF}">
      <dgm:prSet/>
      <dgm:spPr/>
      <dgm:t>
        <a:bodyPr/>
        <a:lstStyle/>
        <a:p>
          <a:pPr algn="ctr"/>
          <a:endParaRPr lang="de-DE"/>
        </a:p>
      </dgm:t>
    </dgm:pt>
    <dgm:pt modelId="{4A70BBE0-FF08-49FC-867F-C8A63BD34A9C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 w="57150">
          <a:solidFill>
            <a:srgbClr val="00B050"/>
          </a:solidFill>
        </a:ln>
      </dgm:spPr>
      <dgm:t>
        <a:bodyPr/>
        <a:lstStyle/>
        <a:p>
          <a:pPr algn="ctr"/>
          <a:r>
            <a:rPr lang="de-DE" b="1" dirty="0"/>
            <a:t>Informatik</a:t>
          </a:r>
        </a:p>
      </dgm:t>
    </dgm:pt>
    <dgm:pt modelId="{4BD431F5-355B-406F-8E52-55C31A22BFBF}" type="parTrans" cxnId="{37975B2B-44E5-4AE2-8D1A-66697A167C99}">
      <dgm:prSet/>
      <dgm:spPr/>
      <dgm:t>
        <a:bodyPr/>
        <a:lstStyle/>
        <a:p>
          <a:pPr algn="ctr"/>
          <a:endParaRPr lang="de-DE"/>
        </a:p>
      </dgm:t>
    </dgm:pt>
    <dgm:pt modelId="{8D1E5606-C582-465A-8EE6-AAF9D8F9F97A}" type="sibTrans" cxnId="{37975B2B-44E5-4AE2-8D1A-66697A167C99}">
      <dgm:prSet/>
      <dgm:spPr/>
      <dgm:t>
        <a:bodyPr/>
        <a:lstStyle/>
        <a:p>
          <a:pPr algn="ctr"/>
          <a:endParaRPr lang="de-DE"/>
        </a:p>
      </dgm:t>
    </dgm:pt>
    <dgm:pt modelId="{7B6A5D34-D943-4E74-A04D-282D1B549910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bg1"/>
        </a:solidFill>
        <a:ln w="57150">
          <a:solidFill>
            <a:srgbClr val="00B050"/>
          </a:solidFill>
        </a:ln>
      </dgm:spPr>
      <dgm:t>
        <a:bodyPr/>
        <a:lstStyle/>
        <a:p>
          <a:pPr algn="ctr"/>
          <a:r>
            <a:rPr lang="de-DE" b="1" dirty="0"/>
            <a:t>Mathematik</a:t>
          </a:r>
        </a:p>
      </dgm:t>
    </dgm:pt>
    <dgm:pt modelId="{D95E0BAD-8B8C-4864-A3BF-F996716644FB}" type="parTrans" cxnId="{E96CCE7C-4B20-4D3A-9453-C90BEF18F206}">
      <dgm:prSet/>
      <dgm:spPr/>
      <dgm:t>
        <a:bodyPr/>
        <a:lstStyle/>
        <a:p>
          <a:pPr algn="ctr"/>
          <a:endParaRPr lang="de-DE"/>
        </a:p>
      </dgm:t>
    </dgm:pt>
    <dgm:pt modelId="{8850DEC0-8899-40F7-A2EB-A200D060C6C7}" type="sibTrans" cxnId="{E96CCE7C-4B20-4D3A-9453-C90BEF18F206}">
      <dgm:prSet/>
      <dgm:spPr/>
      <dgm:t>
        <a:bodyPr/>
        <a:lstStyle/>
        <a:p>
          <a:pPr algn="ctr"/>
          <a:endParaRPr lang="de-DE"/>
        </a:p>
      </dgm:t>
    </dgm:pt>
    <dgm:pt modelId="{186E67FA-6DB9-4958-92E2-724025C37EE2}" type="pres">
      <dgm:prSet presAssocID="{257236AC-78D8-492B-AED6-FAB564276C61}" presName="diagram" presStyleCnt="0">
        <dgm:presLayoutVars>
          <dgm:dir/>
          <dgm:resizeHandles val="exact"/>
        </dgm:presLayoutVars>
      </dgm:prSet>
      <dgm:spPr/>
    </dgm:pt>
    <dgm:pt modelId="{CDB73D68-3A04-4B49-895D-02BAA2EC72D1}" type="pres">
      <dgm:prSet presAssocID="{7B6A5D34-D943-4E74-A04D-282D1B549910}" presName="node" presStyleLbl="node1" presStyleIdx="0" presStyleCnt="4" custLinFactNeighborX="1602" custLinFactNeighborY="16371">
        <dgm:presLayoutVars>
          <dgm:bulletEnabled val="1"/>
        </dgm:presLayoutVars>
      </dgm:prSet>
      <dgm:spPr/>
    </dgm:pt>
    <dgm:pt modelId="{028D5185-8F1C-4496-B5EE-B0A8F6CF17DA}" type="pres">
      <dgm:prSet presAssocID="{8850DEC0-8899-40F7-A2EB-A200D060C6C7}" presName="sibTrans" presStyleCnt="0"/>
      <dgm:spPr/>
    </dgm:pt>
    <dgm:pt modelId="{BB4E1F1A-C384-427C-8304-9D8063EA50A8}" type="pres">
      <dgm:prSet presAssocID="{AD858D40-6B7A-49F9-AF2F-62B095E37C98}" presName="node" presStyleLbl="node1" presStyleIdx="1" presStyleCnt="4" custLinFactNeighborX="-1068" custLinFactNeighborY="16021">
        <dgm:presLayoutVars>
          <dgm:bulletEnabled val="1"/>
        </dgm:presLayoutVars>
      </dgm:prSet>
      <dgm:spPr/>
    </dgm:pt>
    <dgm:pt modelId="{BBE1F3BE-912F-4497-B482-0C66D16B345C}" type="pres">
      <dgm:prSet presAssocID="{F65DCD62-BC45-4B5F-9A10-26C84E2CDB6A}" presName="sibTrans" presStyleCnt="0"/>
      <dgm:spPr/>
    </dgm:pt>
    <dgm:pt modelId="{8B0A3532-55A9-4567-B027-AD71DCBBA80D}" type="pres">
      <dgm:prSet presAssocID="{6250AA3F-979D-4418-A395-2FB5CD9D568F}" presName="node" presStyleLbl="node1" presStyleIdx="2" presStyleCnt="4" custLinFactNeighborX="2136" custLinFactNeighborY="8362">
        <dgm:presLayoutVars>
          <dgm:bulletEnabled val="1"/>
        </dgm:presLayoutVars>
      </dgm:prSet>
      <dgm:spPr/>
    </dgm:pt>
    <dgm:pt modelId="{79913BE2-257D-418A-862D-33A326CA2AAD}" type="pres">
      <dgm:prSet presAssocID="{3B8D41CF-1469-407C-BEC4-B28D457BF037}" presName="sibTrans" presStyleCnt="0"/>
      <dgm:spPr/>
    </dgm:pt>
    <dgm:pt modelId="{3BB9EE1A-0EB9-441B-9E8F-CB35AC8B60DB}" type="pres">
      <dgm:prSet presAssocID="{4A70BBE0-FF08-49FC-867F-C8A63BD34A9C}" presName="node" presStyleLbl="node1" presStyleIdx="3" presStyleCnt="4" custLinFactNeighborX="-534" custLinFactNeighborY="8010">
        <dgm:presLayoutVars>
          <dgm:bulletEnabled val="1"/>
        </dgm:presLayoutVars>
      </dgm:prSet>
      <dgm:spPr/>
    </dgm:pt>
  </dgm:ptLst>
  <dgm:cxnLst>
    <dgm:cxn modelId="{0B32AC1D-3179-4E8C-B341-96DD7065F162}" type="presOf" srcId="{7B6A5D34-D943-4E74-A04D-282D1B549910}" destId="{CDB73D68-3A04-4B49-895D-02BAA2EC72D1}" srcOrd="0" destOrd="0" presId="urn:microsoft.com/office/officeart/2005/8/layout/default"/>
    <dgm:cxn modelId="{3DF15C1E-C7A5-47EF-A608-F83CD536A0CC}" type="presOf" srcId="{257236AC-78D8-492B-AED6-FAB564276C61}" destId="{186E67FA-6DB9-4958-92E2-724025C37EE2}" srcOrd="0" destOrd="0" presId="urn:microsoft.com/office/officeart/2005/8/layout/default"/>
    <dgm:cxn modelId="{37975B2B-44E5-4AE2-8D1A-66697A167C99}" srcId="{257236AC-78D8-492B-AED6-FAB564276C61}" destId="{4A70BBE0-FF08-49FC-867F-C8A63BD34A9C}" srcOrd="3" destOrd="0" parTransId="{4BD431F5-355B-406F-8E52-55C31A22BFBF}" sibTransId="{8D1E5606-C582-465A-8EE6-AAF9D8F9F97A}"/>
    <dgm:cxn modelId="{E96CCE7C-4B20-4D3A-9453-C90BEF18F206}" srcId="{257236AC-78D8-492B-AED6-FAB564276C61}" destId="{7B6A5D34-D943-4E74-A04D-282D1B549910}" srcOrd="0" destOrd="0" parTransId="{D95E0BAD-8B8C-4864-A3BF-F996716644FB}" sibTransId="{8850DEC0-8899-40F7-A2EB-A200D060C6C7}"/>
    <dgm:cxn modelId="{8A19D08A-FB70-41CD-8E12-32803CD6D8BB}" type="presOf" srcId="{AD858D40-6B7A-49F9-AF2F-62B095E37C98}" destId="{BB4E1F1A-C384-427C-8304-9D8063EA50A8}" srcOrd="0" destOrd="0" presId="urn:microsoft.com/office/officeart/2005/8/layout/default"/>
    <dgm:cxn modelId="{4F47C98C-531B-4F0E-8417-68AE22347EBC}" srcId="{257236AC-78D8-492B-AED6-FAB564276C61}" destId="{AD858D40-6B7A-49F9-AF2F-62B095E37C98}" srcOrd="1" destOrd="0" parTransId="{354CCF15-3885-44B2-A579-09B2153962DB}" sibTransId="{F65DCD62-BC45-4B5F-9A10-26C84E2CDB6A}"/>
    <dgm:cxn modelId="{4B26E690-807B-4FBA-A2D9-387A6F797188}" type="presOf" srcId="{6250AA3F-979D-4418-A395-2FB5CD9D568F}" destId="{8B0A3532-55A9-4567-B027-AD71DCBBA80D}" srcOrd="0" destOrd="0" presId="urn:microsoft.com/office/officeart/2005/8/layout/default"/>
    <dgm:cxn modelId="{341C6AE6-85AC-4611-B6D6-71198FBFB526}" type="presOf" srcId="{4A70BBE0-FF08-49FC-867F-C8A63BD34A9C}" destId="{3BB9EE1A-0EB9-441B-9E8F-CB35AC8B60DB}" srcOrd="0" destOrd="0" presId="urn:microsoft.com/office/officeart/2005/8/layout/default"/>
    <dgm:cxn modelId="{74A593EE-3FE7-439F-8959-171F9AB6EBBF}" srcId="{257236AC-78D8-492B-AED6-FAB564276C61}" destId="{6250AA3F-979D-4418-A395-2FB5CD9D568F}" srcOrd="2" destOrd="0" parTransId="{CD6B4C61-B583-4353-8BB5-D172C1EF8C68}" sibTransId="{3B8D41CF-1469-407C-BEC4-B28D457BF037}"/>
    <dgm:cxn modelId="{83C05D22-92C6-4242-A975-A95028CB273C}" type="presParOf" srcId="{186E67FA-6DB9-4958-92E2-724025C37EE2}" destId="{CDB73D68-3A04-4B49-895D-02BAA2EC72D1}" srcOrd="0" destOrd="0" presId="urn:microsoft.com/office/officeart/2005/8/layout/default"/>
    <dgm:cxn modelId="{CBC7D495-E44C-45D1-9622-3C25DC2410AF}" type="presParOf" srcId="{186E67FA-6DB9-4958-92E2-724025C37EE2}" destId="{028D5185-8F1C-4496-B5EE-B0A8F6CF17DA}" srcOrd="1" destOrd="0" presId="urn:microsoft.com/office/officeart/2005/8/layout/default"/>
    <dgm:cxn modelId="{6C2BAB49-0923-4107-9618-3231D143052B}" type="presParOf" srcId="{186E67FA-6DB9-4958-92E2-724025C37EE2}" destId="{BB4E1F1A-C384-427C-8304-9D8063EA50A8}" srcOrd="2" destOrd="0" presId="urn:microsoft.com/office/officeart/2005/8/layout/default"/>
    <dgm:cxn modelId="{562B1AB2-73D5-4FE2-8716-CA1DDA0FB604}" type="presParOf" srcId="{186E67FA-6DB9-4958-92E2-724025C37EE2}" destId="{BBE1F3BE-912F-4497-B482-0C66D16B345C}" srcOrd="3" destOrd="0" presId="urn:microsoft.com/office/officeart/2005/8/layout/default"/>
    <dgm:cxn modelId="{E9E15A54-FF0C-4779-BF23-85103BB9362A}" type="presParOf" srcId="{186E67FA-6DB9-4958-92E2-724025C37EE2}" destId="{8B0A3532-55A9-4567-B027-AD71DCBBA80D}" srcOrd="4" destOrd="0" presId="urn:microsoft.com/office/officeart/2005/8/layout/default"/>
    <dgm:cxn modelId="{28CE22F6-F88A-440C-9BB1-E136E5A7DDFD}" type="presParOf" srcId="{186E67FA-6DB9-4958-92E2-724025C37EE2}" destId="{79913BE2-257D-418A-862D-33A326CA2AAD}" srcOrd="5" destOrd="0" presId="urn:microsoft.com/office/officeart/2005/8/layout/default"/>
    <dgm:cxn modelId="{62843740-9074-4222-B047-3EE377F486A1}" type="presParOf" srcId="{186E67FA-6DB9-4958-92E2-724025C37EE2}" destId="{3BB9EE1A-0EB9-441B-9E8F-CB35AC8B60D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73D68-3A04-4B49-895D-02BAA2EC72D1}">
      <dsp:nvSpPr>
        <dsp:cNvPr id="0" name=""/>
        <dsp:cNvSpPr/>
      </dsp:nvSpPr>
      <dsp:spPr>
        <a:xfrm>
          <a:off x="47236" y="430669"/>
          <a:ext cx="2902148" cy="1741289"/>
        </a:xfrm>
        <a:prstGeom prst="rect">
          <a:avLst/>
        </a:prstGeom>
        <a:solidFill>
          <a:schemeClr val="bg1"/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b="1" kern="1200" dirty="0"/>
            <a:t>Mathematik</a:t>
          </a:r>
        </a:p>
      </dsp:txBody>
      <dsp:txXfrm>
        <a:off x="47236" y="430669"/>
        <a:ext cx="2902148" cy="1741289"/>
      </dsp:txXfrm>
    </dsp:sp>
    <dsp:sp modelId="{BB4E1F1A-C384-427C-8304-9D8063EA50A8}">
      <dsp:nvSpPr>
        <dsp:cNvPr id="0" name=""/>
        <dsp:cNvSpPr/>
      </dsp:nvSpPr>
      <dsp:spPr>
        <a:xfrm>
          <a:off x="3162112" y="424575"/>
          <a:ext cx="2902148" cy="1741289"/>
        </a:xfrm>
        <a:prstGeom prst="rect">
          <a:avLst/>
        </a:prstGeom>
        <a:solidFill>
          <a:schemeClr val="bg1"/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b="1" kern="1200" dirty="0"/>
            <a:t>Natur-wissenschaften</a:t>
          </a:r>
        </a:p>
      </dsp:txBody>
      <dsp:txXfrm>
        <a:off x="3162112" y="424575"/>
        <a:ext cx="2902148" cy="1741289"/>
      </dsp:txXfrm>
    </dsp:sp>
    <dsp:sp modelId="{8B0A3532-55A9-4567-B027-AD71DCBBA80D}">
      <dsp:nvSpPr>
        <dsp:cNvPr id="0" name=""/>
        <dsp:cNvSpPr/>
      </dsp:nvSpPr>
      <dsp:spPr>
        <a:xfrm>
          <a:off x="62734" y="2322710"/>
          <a:ext cx="2902148" cy="1741289"/>
        </a:xfrm>
        <a:prstGeom prst="rect">
          <a:avLst/>
        </a:prstGeom>
        <a:solidFill>
          <a:schemeClr val="bg1"/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b="1" kern="1200" dirty="0"/>
            <a:t>Technik</a:t>
          </a:r>
        </a:p>
      </dsp:txBody>
      <dsp:txXfrm>
        <a:off x="62734" y="2322710"/>
        <a:ext cx="2902148" cy="1741289"/>
      </dsp:txXfrm>
    </dsp:sp>
    <dsp:sp modelId="{3BB9EE1A-0EB9-441B-9E8F-CB35AC8B60DB}">
      <dsp:nvSpPr>
        <dsp:cNvPr id="0" name=""/>
        <dsp:cNvSpPr/>
      </dsp:nvSpPr>
      <dsp:spPr>
        <a:xfrm>
          <a:off x="3177609" y="2316584"/>
          <a:ext cx="2902148" cy="1741289"/>
        </a:xfrm>
        <a:prstGeom prst="rect">
          <a:avLst/>
        </a:prstGeom>
        <a:solidFill>
          <a:schemeClr val="bg1"/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b="1" kern="1200" dirty="0"/>
            <a:t>Informatik</a:t>
          </a:r>
        </a:p>
      </dsp:txBody>
      <dsp:txXfrm>
        <a:off x="3177609" y="2316584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D806-E972-47AB-99E3-9BED80FFD07F}" type="datetimeFigureOut">
              <a:rPr lang="de-DE" smtClean="0"/>
              <a:t>21.12.2020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9FA7-4AE5-49E9-B696-DB4B286AB2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D806-E972-47AB-99E3-9BED80FFD07F}" type="datetimeFigureOut">
              <a:rPr lang="de-DE" smtClean="0"/>
              <a:t>21.12.2020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9FA7-4AE5-49E9-B696-DB4B286AB2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83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D806-E972-47AB-99E3-9BED80FFD07F}" type="datetimeFigureOut">
              <a:rPr lang="de-DE" smtClean="0"/>
              <a:t>21.12.2020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9FA7-4AE5-49E9-B696-DB4B286AB2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82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D806-E972-47AB-99E3-9BED80FFD07F}" type="datetimeFigureOut">
              <a:rPr lang="de-DE" smtClean="0"/>
              <a:t>21.12.2020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9FA7-4AE5-49E9-B696-DB4B286AB2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69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D806-E972-47AB-99E3-9BED80FFD07F}" type="datetimeFigureOut">
              <a:rPr lang="de-DE" smtClean="0"/>
              <a:t>21.12.2020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9FA7-4AE5-49E9-B696-DB4B286AB2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28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D806-E972-47AB-99E3-9BED80FFD07F}" type="datetimeFigureOut">
              <a:rPr lang="de-DE" smtClean="0"/>
              <a:t>21.12.2020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9FA7-4AE5-49E9-B696-DB4B286AB2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97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D806-E972-47AB-99E3-9BED80FFD07F}" type="datetimeFigureOut">
              <a:rPr lang="de-DE" smtClean="0"/>
              <a:t>21.12.2020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9FA7-4AE5-49E9-B696-DB4B286AB2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738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D806-E972-47AB-99E3-9BED80FFD07F}" type="datetimeFigureOut">
              <a:rPr lang="de-DE" smtClean="0"/>
              <a:t>21.12.2020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9FA7-4AE5-49E9-B696-DB4B286AB2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08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D806-E972-47AB-99E3-9BED80FFD07F}" type="datetimeFigureOut">
              <a:rPr lang="de-DE" smtClean="0"/>
              <a:t>21.12.2020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9FA7-4AE5-49E9-B696-DB4B286AB2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82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D806-E972-47AB-99E3-9BED80FFD07F}" type="datetimeFigureOut">
              <a:rPr lang="de-DE" smtClean="0"/>
              <a:t>21.12.2020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9FA7-4AE5-49E9-B696-DB4B286AB2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79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D806-E972-47AB-99E3-9BED80FFD07F}" type="datetimeFigureOut">
              <a:rPr lang="de-DE" smtClean="0"/>
              <a:t>21.12.2020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E9FA7-4AE5-49E9-B696-DB4B286AB2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01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CD806-E972-47AB-99E3-9BED80FFD07F}" type="datetimeFigureOut">
              <a:rPr lang="de-DE" smtClean="0"/>
              <a:t>21.12.2020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E9FA7-4AE5-49E9-B696-DB4B286AB2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82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hyperlink" Target="https://www.isb.bayern.de/schulartuebergreifendes/faecherspezifische-themen/mint/sin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e-kaenguru.de/" TargetMode="External"/><Relationship Id="rId2" Type="http://schemas.openxmlformats.org/officeDocument/2006/relationships/hyperlink" Target="https://www.bolyaiteam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-sankt-martin-deg.de/Schulleben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gs-sankt-martin-deg.de/Schulleben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s-sankt-martin-deg.de/Schulleben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5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5.png"/><Relationship Id="rId2" Type="http://schemas.openxmlformats.org/officeDocument/2006/relationships/hyperlink" Target="https://www.gs-sankt-martin-deg.de/Schulleben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5692" y="317715"/>
            <a:ext cx="10731284" cy="1954766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br>
              <a:rPr lang="de-AT" sz="3600" b="1" dirty="0"/>
            </a:br>
            <a:r>
              <a:rPr lang="de-AT" sz="3600" b="1" dirty="0"/>
              <a:t>Bausteine zur Förderung und Weiterentwicklung </a:t>
            </a:r>
            <a:br>
              <a:rPr lang="de-AT" sz="3600" b="1" dirty="0"/>
            </a:br>
            <a:r>
              <a:rPr lang="de-AT" sz="3600" b="1" dirty="0"/>
              <a:t>mathematisch-naturwissenschaftlicher Kompetenzen </a:t>
            </a:r>
            <a:br>
              <a:rPr lang="de-AT" sz="3600" b="1" dirty="0"/>
            </a:br>
            <a:r>
              <a:rPr lang="de-AT" sz="3600" b="1" dirty="0"/>
              <a:t>an der GS St. Martin</a:t>
            </a:r>
            <a:br>
              <a:rPr lang="de-AT" dirty="0"/>
            </a:b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424" y="317715"/>
            <a:ext cx="1691988" cy="1954766"/>
          </a:xfrm>
          <a:prstGeom prst="rect">
            <a:avLst/>
          </a:prstGeom>
        </p:spPr>
      </p:pic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598816210"/>
              </p:ext>
            </p:extLst>
          </p:nvPr>
        </p:nvGraphicFramePr>
        <p:xfrm>
          <a:off x="3197817" y="20479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73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3115" y="372418"/>
            <a:ext cx="10529808" cy="1308692"/>
          </a:xfrm>
          <a:solidFill>
            <a:schemeClr val="bg1"/>
          </a:solidFill>
          <a:ln w="38100">
            <a:solidFill>
              <a:srgbClr val="009E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200" b="1" dirty="0"/>
              <a:t>Programm SINUS &gt;  Mathematik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720669" y="1720312"/>
            <a:ext cx="10708037" cy="5339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400" b="1" dirty="0"/>
          </a:p>
          <a:p>
            <a:r>
              <a:rPr lang="de-AT" sz="1600" b="1" dirty="0"/>
              <a:t>SINUS- Konzept zur Unterrichtsentwicklung im Fach Mathematik</a:t>
            </a:r>
          </a:p>
          <a:p>
            <a:pPr lvl="1"/>
            <a:r>
              <a:rPr lang="de-AT" sz="1600" dirty="0"/>
              <a:t>Erhöhung der Unterrichtsqualität</a:t>
            </a:r>
          </a:p>
          <a:p>
            <a:pPr lvl="1"/>
            <a:r>
              <a:rPr lang="de-AT" sz="1600" dirty="0"/>
              <a:t>Steigerung mathematischer Kompetenzen der Lernenden</a:t>
            </a:r>
          </a:p>
          <a:p>
            <a:pPr lvl="1"/>
            <a:r>
              <a:rPr lang="de-AT" sz="1600" dirty="0"/>
              <a:t>Umsetzung der Kompetenzerwartungen des </a:t>
            </a:r>
            <a:r>
              <a:rPr lang="de-AT" sz="1600" dirty="0" err="1"/>
              <a:t>LehrplanPLUS</a:t>
            </a:r>
            <a:r>
              <a:rPr lang="de-AT" sz="1600" dirty="0"/>
              <a:t> und der                                                                                                 Bildungsstandard</a:t>
            </a:r>
          </a:p>
          <a:p>
            <a:r>
              <a:rPr lang="de-AT" sz="1600" b="1" dirty="0"/>
              <a:t>Trägerorganisation und Partner</a:t>
            </a:r>
          </a:p>
          <a:p>
            <a:pPr lvl="1"/>
            <a:r>
              <a:rPr lang="de-AT" sz="1600" dirty="0"/>
              <a:t>Staatsinstitut für Schulqualität und Bildungsforschung München</a:t>
            </a:r>
          </a:p>
          <a:p>
            <a:pPr lvl="1"/>
            <a:r>
              <a:rPr lang="de-AT" sz="1600" dirty="0"/>
              <a:t>Regionalkoordinatoren als Ansprechpartner der einzelnen Regierungsbezirke</a:t>
            </a:r>
          </a:p>
          <a:p>
            <a:pPr lvl="1"/>
            <a:r>
              <a:rPr lang="de-AT" sz="1600" dirty="0"/>
              <a:t>Teilnahme von Lehrkräften in drei bis vier Arbeitstreffen pro Schuljahr </a:t>
            </a:r>
          </a:p>
          <a:p>
            <a:pPr marL="457200" lvl="1" indent="0">
              <a:buNone/>
            </a:pPr>
            <a:r>
              <a:rPr lang="de-AT" sz="1600" dirty="0"/>
              <a:t>        &gt; Weitergabe der Informationen im Kollegium</a:t>
            </a:r>
          </a:p>
          <a:p>
            <a:r>
              <a:rPr lang="de-AT" sz="1600" b="1" dirty="0"/>
              <a:t>Frequenz</a:t>
            </a:r>
          </a:p>
          <a:p>
            <a:pPr lvl="1"/>
            <a:r>
              <a:rPr lang="de-AT" sz="1600" dirty="0"/>
              <a:t>soll den Mathematikunterricht langfristig</a:t>
            </a:r>
          </a:p>
          <a:p>
            <a:pPr marL="457200" lvl="1" indent="0">
              <a:buNone/>
            </a:pPr>
            <a:r>
              <a:rPr lang="de-AT" sz="1600" dirty="0"/>
              <a:t>        verbessern und weiterentwickeln</a:t>
            </a:r>
          </a:p>
          <a:p>
            <a:r>
              <a:rPr lang="de-AT" sz="1600" b="1" dirty="0"/>
              <a:t>Zielgruppe: </a:t>
            </a:r>
            <a:r>
              <a:rPr lang="de-AT" sz="1600" dirty="0"/>
              <a:t>Grundschule, alle Schülerinnen und Schüler</a:t>
            </a:r>
          </a:p>
          <a:p>
            <a:r>
              <a:rPr lang="de-AT" sz="1600" b="1" dirty="0"/>
              <a:t>Webseite:</a:t>
            </a:r>
            <a:r>
              <a:rPr lang="de-AT" sz="1600" dirty="0"/>
              <a:t> </a:t>
            </a:r>
            <a:r>
              <a:rPr lang="de-AT" sz="1600" dirty="0">
                <a:hlinkClick r:id="rId2"/>
              </a:rPr>
              <a:t>https://www.isb.bayern.de/schulartuebergreifendes/faecherspezifische-themen/mint/sinus/</a:t>
            </a:r>
            <a:r>
              <a:rPr lang="de-AT" sz="1600" dirty="0"/>
              <a:t> </a:t>
            </a:r>
          </a:p>
          <a:p>
            <a:endParaRPr lang="de-AT" sz="1600" dirty="0"/>
          </a:p>
          <a:p>
            <a:endParaRPr lang="de-AT" sz="1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849" y="1799790"/>
            <a:ext cx="3890074" cy="10333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403" y="4827721"/>
            <a:ext cx="4067013" cy="71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86" y="5574022"/>
            <a:ext cx="4964037" cy="67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973" y="410707"/>
            <a:ext cx="1066482" cy="123211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948" y="2857527"/>
            <a:ext cx="3433687" cy="193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16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Mathematik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51514" y="294468"/>
            <a:ext cx="10762987" cy="141809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9E47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/>
              <a:t>Teilnahme an Wettbewerben &gt;  Mathematik</a:t>
            </a:r>
          </a:p>
        </p:txBody>
      </p:sp>
      <p:sp>
        <p:nvSpPr>
          <p:cNvPr id="5" name="Inhaltsplatzhalter 2"/>
          <p:cNvSpPr txBox="1">
            <a:spLocks noGrp="1"/>
          </p:cNvSpPr>
          <p:nvPr>
            <p:ph idx="1"/>
          </p:nvPr>
        </p:nvSpPr>
        <p:spPr>
          <a:xfrm>
            <a:off x="651514" y="1797804"/>
            <a:ext cx="10762987" cy="4982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b="1" dirty="0"/>
          </a:p>
          <a:p>
            <a:r>
              <a:rPr lang="de-AT" b="1" dirty="0" err="1"/>
              <a:t>Bolyai</a:t>
            </a:r>
            <a:r>
              <a:rPr lang="de-AT" b="1" dirty="0"/>
              <a:t> Wettbewerb, ab 3. </a:t>
            </a:r>
            <a:r>
              <a:rPr lang="de-AT" b="1" dirty="0" err="1"/>
              <a:t>Jgst</a:t>
            </a:r>
            <a:r>
              <a:rPr lang="de-AT" b="1" dirty="0"/>
              <a:t>.</a:t>
            </a:r>
          </a:p>
          <a:p>
            <a:pPr lvl="1"/>
            <a:r>
              <a:rPr lang="de-AT" dirty="0"/>
              <a:t>Internationaler Mathematik Teamwettbewerb, entwickelt von der </a:t>
            </a:r>
            <a:r>
              <a:rPr lang="de-DE" dirty="0"/>
              <a:t>Stiftung für die Förderung </a:t>
            </a:r>
          </a:p>
          <a:p>
            <a:pPr marL="457200" lvl="1" indent="0">
              <a:buNone/>
            </a:pPr>
            <a:r>
              <a:rPr lang="de-DE" dirty="0"/>
              <a:t>      der Zusammenarbeit und des </a:t>
            </a:r>
            <a:r>
              <a:rPr lang="de-DE" dirty="0" err="1"/>
              <a:t>Bolyai</a:t>
            </a:r>
            <a:r>
              <a:rPr lang="de-DE" dirty="0"/>
              <a:t>-Teams</a:t>
            </a:r>
            <a:endParaRPr lang="de-AT" dirty="0"/>
          </a:p>
          <a:p>
            <a:pPr lvl="1"/>
            <a:r>
              <a:rPr lang="de-AT" dirty="0"/>
              <a:t>Ziel: Gemeinsames Lösen von Denkaufgaben in konstruktiver Zusammenarbeit</a:t>
            </a:r>
            <a:endParaRPr lang="de-AT" b="1" dirty="0"/>
          </a:p>
          <a:p>
            <a:r>
              <a:rPr lang="de-AT" b="1" dirty="0"/>
              <a:t>Känguru Wettbewerb, ab 3. </a:t>
            </a:r>
            <a:r>
              <a:rPr lang="de-AT" b="1" dirty="0" err="1"/>
              <a:t>Jgst</a:t>
            </a:r>
            <a:r>
              <a:rPr lang="de-AT" b="1" dirty="0"/>
              <a:t>. </a:t>
            </a:r>
          </a:p>
          <a:p>
            <a:pPr lvl="1"/>
            <a:r>
              <a:rPr lang="de-DE" dirty="0"/>
              <a:t>Einzelwettbewerb, für Deutschland ist der  Mathematikwettbewerb Känguru e.V.“ </a:t>
            </a:r>
          </a:p>
          <a:p>
            <a:pPr marL="457200" lvl="1" indent="0">
              <a:buNone/>
            </a:pPr>
            <a:r>
              <a:rPr lang="de-DE" dirty="0"/>
              <a:t>       mit Sitz an der Humboldt-Universität Berlin zuständig</a:t>
            </a:r>
          </a:p>
          <a:p>
            <a:pPr lvl="1"/>
            <a:r>
              <a:rPr lang="de-DE" dirty="0"/>
              <a:t>Multiple-Choice-Wettbewerb </a:t>
            </a:r>
          </a:p>
          <a:p>
            <a:pPr lvl="1"/>
            <a:r>
              <a:rPr lang="de-DE" dirty="0"/>
              <a:t>Ziel:  Freude an der Beschäftigung mit Mathematik wecken und festigen, Förderung der </a:t>
            </a:r>
          </a:p>
          <a:p>
            <a:pPr marL="457200" lvl="1" indent="0">
              <a:buNone/>
            </a:pPr>
            <a:r>
              <a:rPr lang="de-DE" dirty="0"/>
              <a:t>                selbstständigen mathematischen Arbeit durch interessante Aufgaben</a:t>
            </a:r>
            <a:endParaRPr lang="de-AT" b="1" dirty="0"/>
          </a:p>
          <a:p>
            <a:r>
              <a:rPr lang="de-AT" b="1" dirty="0"/>
              <a:t>Niederbayerischer Mathematik Meisterschaft, 4. </a:t>
            </a:r>
            <a:r>
              <a:rPr lang="de-AT" b="1" dirty="0" err="1"/>
              <a:t>Jgst</a:t>
            </a:r>
            <a:r>
              <a:rPr lang="de-AT" b="1" dirty="0"/>
              <a:t>.</a:t>
            </a:r>
          </a:p>
          <a:p>
            <a:pPr lvl="1"/>
            <a:r>
              <a:rPr lang="de-AT" dirty="0"/>
              <a:t>entwickelt von der Regierung von Niederbayern</a:t>
            </a:r>
          </a:p>
          <a:p>
            <a:pPr lvl="1"/>
            <a:r>
              <a:rPr lang="de-AT" dirty="0"/>
              <a:t>3 Entscheidungsebenen: Schule – Schulamtsbezirk - Regierungsbezirk</a:t>
            </a:r>
          </a:p>
          <a:p>
            <a:r>
              <a:rPr lang="de-AT" b="1" dirty="0"/>
              <a:t>Frequenz</a:t>
            </a:r>
          </a:p>
          <a:p>
            <a:pPr lvl="1"/>
            <a:r>
              <a:rPr lang="de-AT" dirty="0"/>
              <a:t>einmal jährlich</a:t>
            </a:r>
          </a:p>
          <a:p>
            <a:r>
              <a:rPr lang="de-AT" b="1" dirty="0"/>
              <a:t>Zielgruppe: </a:t>
            </a:r>
            <a:r>
              <a:rPr lang="de-AT" sz="2600" dirty="0"/>
              <a:t>Grundschule, Schüler und Schülerinnen mit einer besonderen </a:t>
            </a:r>
          </a:p>
          <a:p>
            <a:pPr marL="0" indent="0">
              <a:buNone/>
            </a:pPr>
            <a:r>
              <a:rPr lang="de-AT" sz="2600" dirty="0"/>
              <a:t>                              Begabung im Lösen von Denkaufgaben</a:t>
            </a:r>
          </a:p>
          <a:p>
            <a:r>
              <a:rPr lang="de-AT" sz="2300" b="1" dirty="0"/>
              <a:t>Webseite:</a:t>
            </a:r>
            <a:r>
              <a:rPr lang="de-AT" sz="2300" dirty="0"/>
              <a:t> </a:t>
            </a:r>
            <a:r>
              <a:rPr lang="de-AT" sz="2300" dirty="0">
                <a:hlinkClick r:id="rId2"/>
              </a:rPr>
              <a:t>https://www.bolyaiteam.de/</a:t>
            </a:r>
            <a:r>
              <a:rPr lang="de-AT" sz="2300" dirty="0"/>
              <a:t> ,  </a:t>
            </a:r>
            <a:r>
              <a:rPr lang="de-AT" sz="2300" dirty="0">
                <a:hlinkClick r:id="rId3"/>
              </a:rPr>
              <a:t>https://www.mathe-kaenguru.de/</a:t>
            </a:r>
            <a:endParaRPr lang="de-AT" sz="2300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678" y="372417"/>
            <a:ext cx="1066482" cy="123211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4" b="8034"/>
          <a:stretch/>
        </p:blipFill>
        <p:spPr>
          <a:xfrm rot="569273">
            <a:off x="8548882" y="2006555"/>
            <a:ext cx="2804120" cy="3269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53" y="4872107"/>
            <a:ext cx="2907655" cy="1635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08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5201">
            <a:off x="8658377" y="1331121"/>
            <a:ext cx="2600325" cy="346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838198" y="154983"/>
            <a:ext cx="10669294" cy="1387098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/>
              <a:t>Kooperationen mit weiterführenden Schulen </a:t>
            </a:r>
          </a:p>
          <a:p>
            <a:r>
              <a:rPr lang="de-DE" sz="3200" b="1" dirty="0"/>
              <a:t>&gt;  Naturwissenschaften</a:t>
            </a: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712922" y="1627320"/>
            <a:ext cx="11220773" cy="4647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b="1" dirty="0"/>
              <a:t>Bisherige Themen</a:t>
            </a:r>
          </a:p>
          <a:p>
            <a:r>
              <a:rPr lang="de-AT" b="1" dirty="0"/>
              <a:t>Filzstiftchromatographie</a:t>
            </a:r>
            <a:endParaRPr lang="de-AT" b="1" i="1" dirty="0"/>
          </a:p>
          <a:p>
            <a:pPr lvl="1"/>
            <a:r>
              <a:rPr lang="de-AT" i="1" dirty="0"/>
              <a:t>Wasser als Lösungsmittel </a:t>
            </a:r>
          </a:p>
          <a:p>
            <a:pPr lvl="1"/>
            <a:r>
              <a:rPr lang="de-AT" i="1" dirty="0"/>
              <a:t>Sichtbarmachen von Farbbestandteilen von Filzstiften</a:t>
            </a:r>
          </a:p>
          <a:p>
            <a:pPr lvl="1"/>
            <a:r>
              <a:rPr lang="de-AT" dirty="0"/>
              <a:t>Dokumentation des Versuchs in einem Versuchsprotokoll</a:t>
            </a:r>
          </a:p>
          <a:p>
            <a:r>
              <a:rPr lang="de-AT" b="1" dirty="0"/>
              <a:t>Regenbogen im Reagenzglas</a:t>
            </a:r>
          </a:p>
          <a:p>
            <a:pPr lvl="1"/>
            <a:r>
              <a:rPr lang="de-AT" dirty="0"/>
              <a:t>Farben mischen</a:t>
            </a:r>
          </a:p>
          <a:p>
            <a:pPr lvl="1"/>
            <a:r>
              <a:rPr lang="de-AT" dirty="0"/>
              <a:t>Dichte von Flüssigkeiten</a:t>
            </a:r>
          </a:p>
          <a:p>
            <a:pPr lvl="1"/>
            <a:r>
              <a:rPr lang="de-AT" dirty="0"/>
              <a:t>Dokumentation des Versuchs in einem Versuchsprotokoll</a:t>
            </a:r>
          </a:p>
          <a:p>
            <a:r>
              <a:rPr lang="de-AT" b="1" dirty="0"/>
              <a:t>Partner</a:t>
            </a:r>
          </a:p>
          <a:p>
            <a:pPr lvl="1"/>
            <a:r>
              <a:rPr lang="de-AT" dirty="0"/>
              <a:t>Comenius-Gymnasium DEG </a:t>
            </a:r>
          </a:p>
          <a:p>
            <a:r>
              <a:rPr lang="de-AT" b="1" dirty="0"/>
              <a:t>Frequenz</a:t>
            </a:r>
          </a:p>
          <a:p>
            <a:pPr lvl="1"/>
            <a:r>
              <a:rPr lang="de-AT" dirty="0"/>
              <a:t>zwei bis drei Mal pro Schuljahr</a:t>
            </a:r>
          </a:p>
          <a:p>
            <a:pPr lvl="1"/>
            <a:endParaRPr lang="de-AT" dirty="0"/>
          </a:p>
          <a:p>
            <a:r>
              <a:rPr lang="de-AT" b="1" dirty="0"/>
              <a:t>Zielgruppe: </a:t>
            </a:r>
            <a:r>
              <a:rPr lang="de-AT" sz="2700" dirty="0"/>
              <a:t>Grundschule, je nach Thema unterschiedliche Jahrgangsstufen , die Viertklässler geben ihr</a:t>
            </a:r>
          </a:p>
          <a:p>
            <a:pPr marL="0" indent="0">
              <a:buNone/>
            </a:pPr>
            <a:r>
              <a:rPr lang="de-AT" sz="2700" dirty="0"/>
              <a:t>                            Wissen als Mentoren an die anderen Klassen weiter, so dass alle die Versuche </a:t>
            </a:r>
            <a:r>
              <a:rPr lang="de-AT" dirty="0"/>
              <a:t>ausprobieren konnten</a:t>
            </a:r>
          </a:p>
          <a:p>
            <a:r>
              <a:rPr lang="de-AT" b="1" dirty="0"/>
              <a:t>Webseite: </a:t>
            </a:r>
            <a:r>
              <a:rPr lang="de-AT" b="1" dirty="0">
                <a:hlinkClick r:id="rId3"/>
              </a:rPr>
              <a:t>https://www.gs-sankt-martin-deg.de/Schulleben/</a:t>
            </a:r>
            <a:r>
              <a:rPr lang="de-AT" b="1" dirty="0"/>
              <a:t> </a:t>
            </a:r>
            <a:endParaRPr lang="de-AT" dirty="0"/>
          </a:p>
        </p:txBody>
      </p:sp>
      <p:pic>
        <p:nvPicPr>
          <p:cNvPr id="5" name="Grafik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81" y="3675635"/>
            <a:ext cx="1910874" cy="1503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955" y="3893135"/>
            <a:ext cx="1902131" cy="1333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671" y="1627320"/>
            <a:ext cx="2659894" cy="199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444" y="228600"/>
            <a:ext cx="1066482" cy="123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65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50191" y="450366"/>
            <a:ext cx="11027044" cy="125444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/>
              <a:t>Einsatz von Lernprogrammen (Computer/ Tablet) und Experimenten im Regelunterricht   &gt;  Informatik, Technik, Naturwissenschaften</a:t>
            </a: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712922" y="1627320"/>
            <a:ext cx="11220773" cy="5029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b="1" dirty="0"/>
          </a:p>
          <a:p>
            <a:r>
              <a:rPr lang="de-AT" b="1" dirty="0"/>
              <a:t>Einsatz von Lernprogrammen: Alfons, </a:t>
            </a:r>
            <a:r>
              <a:rPr lang="de-AT" b="1" dirty="0" err="1"/>
              <a:t>Oriolus</a:t>
            </a:r>
            <a:r>
              <a:rPr lang="de-AT" b="1" dirty="0"/>
              <a:t>, Antolin, </a:t>
            </a:r>
            <a:r>
              <a:rPr lang="de-AT" b="1" dirty="0" err="1"/>
              <a:t>Onilo</a:t>
            </a:r>
            <a:r>
              <a:rPr lang="de-AT" b="1" dirty="0"/>
              <a:t>, </a:t>
            </a:r>
            <a:r>
              <a:rPr lang="de-AT" b="1" dirty="0" err="1"/>
              <a:t>Lernmax</a:t>
            </a:r>
            <a:endParaRPr lang="de-AT" b="1" dirty="0"/>
          </a:p>
          <a:p>
            <a:pPr lvl="1"/>
            <a:r>
              <a:rPr lang="de-AT" dirty="0"/>
              <a:t>selbstständiger Umgang mit den Programmen (Aufrufen der App, Login, Auswahl des Lerninhalts,…)</a:t>
            </a:r>
          </a:p>
          <a:p>
            <a:pPr marL="457200" lvl="1" indent="0">
              <a:buNone/>
            </a:pPr>
            <a:endParaRPr lang="de-AT" dirty="0"/>
          </a:p>
          <a:p>
            <a:r>
              <a:rPr lang="de-AT" b="1" dirty="0"/>
              <a:t>Dokumentation und Erarbeitung von Lerninhalten</a:t>
            </a:r>
          </a:p>
          <a:p>
            <a:pPr lvl="1"/>
            <a:r>
              <a:rPr lang="de-AT" dirty="0"/>
              <a:t>z.B. HSU: Wir bauen Türme </a:t>
            </a:r>
          </a:p>
          <a:p>
            <a:pPr lvl="1"/>
            <a:r>
              <a:rPr lang="de-AT" dirty="0"/>
              <a:t>Z.B. Deutsch: Schreiben von Texten zu Comics </a:t>
            </a:r>
          </a:p>
          <a:p>
            <a:pPr marL="457200" lvl="1" indent="0">
              <a:buNone/>
            </a:pPr>
            <a:endParaRPr lang="de-AT" dirty="0"/>
          </a:p>
          <a:p>
            <a:r>
              <a:rPr lang="de-AT" b="1" dirty="0"/>
              <a:t>Rechercheaufträge für Referate – v.a. Deutsch und HSU</a:t>
            </a:r>
          </a:p>
          <a:p>
            <a:pPr lvl="1"/>
            <a:r>
              <a:rPr lang="de-AT" dirty="0"/>
              <a:t>z.B. Buchvorstellung – Einholen von Informationen zum Autor</a:t>
            </a:r>
          </a:p>
          <a:p>
            <a:pPr lvl="1"/>
            <a:r>
              <a:rPr lang="de-AT" dirty="0"/>
              <a:t>z.B. Plakatgestaltung zu einem Land – Rechercheaufträge</a:t>
            </a:r>
          </a:p>
          <a:p>
            <a:pPr lvl="1"/>
            <a:endParaRPr lang="de-AT" b="1" dirty="0"/>
          </a:p>
          <a:p>
            <a:r>
              <a:rPr lang="de-AT" b="1" dirty="0"/>
              <a:t>HSU-Unterricht </a:t>
            </a:r>
            <a:r>
              <a:rPr lang="de-AT" dirty="0"/>
              <a:t>(Experimente und Versuche zu Wasser, Strom, Auge,…)</a:t>
            </a:r>
          </a:p>
          <a:p>
            <a:r>
              <a:rPr lang="de-AT" b="1" dirty="0"/>
              <a:t>Frequenz</a:t>
            </a:r>
          </a:p>
          <a:p>
            <a:pPr lvl="1"/>
            <a:r>
              <a:rPr lang="de-AT" dirty="0"/>
              <a:t>je nach Fach, Thema und Jahrgangsstufe mehrmals im Schuljahr</a:t>
            </a:r>
          </a:p>
          <a:p>
            <a:pPr marL="457200" lvl="1" indent="0">
              <a:buNone/>
            </a:pPr>
            <a:endParaRPr lang="de-AT" dirty="0"/>
          </a:p>
          <a:p>
            <a:r>
              <a:rPr lang="de-AT" b="1" dirty="0"/>
              <a:t>Zielgruppe: </a:t>
            </a:r>
            <a:r>
              <a:rPr lang="de-AT" sz="2400" dirty="0"/>
              <a:t>Grundschule, Lernprogramme alle Jahrgangsstufen; Rechercheaufträge und Dokumentationen dritte und vierte Jahrgangsstufe </a:t>
            </a:r>
          </a:p>
          <a:p>
            <a:pPr marL="0" indent="0">
              <a:buNone/>
            </a:pPr>
            <a:endParaRPr lang="de-AT" sz="2400" dirty="0"/>
          </a:p>
          <a:p>
            <a:r>
              <a:rPr lang="de-AT" b="1" dirty="0"/>
              <a:t>Webseite: </a:t>
            </a:r>
            <a:r>
              <a:rPr lang="de-AT" sz="2100" b="1" dirty="0">
                <a:hlinkClick r:id="rId2"/>
              </a:rPr>
              <a:t>https://www.gs-sankt-martin-deg.de/Schulleben/</a:t>
            </a:r>
            <a:r>
              <a:rPr lang="de-AT" sz="2100" b="1" dirty="0"/>
              <a:t> </a:t>
            </a:r>
            <a:endParaRPr lang="de-AT" dirty="0"/>
          </a:p>
        </p:txBody>
      </p:sp>
      <p:pic>
        <p:nvPicPr>
          <p:cNvPr id="4" name="Grafi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7491">
            <a:off x="8781629" y="2080594"/>
            <a:ext cx="2195293" cy="2977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938" y="450366"/>
            <a:ext cx="1066482" cy="12321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B7091F8-4B53-43EC-A6DB-498DEFDEB3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0" r="12318"/>
          <a:stretch/>
        </p:blipFill>
        <p:spPr>
          <a:xfrm>
            <a:off x="5803271" y="2514424"/>
            <a:ext cx="2815627" cy="1829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294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704026" y="350540"/>
            <a:ext cx="10911954" cy="133193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/>
              <a:t>Arbeitsgemeinschaften </a:t>
            </a:r>
          </a:p>
          <a:p>
            <a:r>
              <a:rPr lang="de-DE" sz="3200" b="1" dirty="0"/>
              <a:t>&gt; Mathematik, Technik, Umgang mit Medien</a:t>
            </a: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704026" y="1790053"/>
            <a:ext cx="11220773" cy="4647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b="1" dirty="0"/>
          </a:p>
          <a:p>
            <a:r>
              <a:rPr lang="de-AT" b="1" dirty="0"/>
              <a:t>Mathe PLUS</a:t>
            </a:r>
          </a:p>
          <a:p>
            <a:pPr lvl="1"/>
            <a:r>
              <a:rPr lang="de-AT" dirty="0"/>
              <a:t>Förderung leistungsstarker Schülerinnen und Schüler durch ausgewählte </a:t>
            </a:r>
          </a:p>
          <a:p>
            <a:pPr marL="457200" lvl="1" indent="0">
              <a:buNone/>
            </a:pPr>
            <a:r>
              <a:rPr lang="de-AT" dirty="0"/>
              <a:t>       Aufgaben und Problemstellungen</a:t>
            </a:r>
          </a:p>
          <a:p>
            <a:r>
              <a:rPr lang="de-AT" b="1" dirty="0"/>
              <a:t>LEGO Roboter BLUE BOTS</a:t>
            </a:r>
          </a:p>
          <a:p>
            <a:pPr lvl="1"/>
            <a:r>
              <a:rPr lang="de-AT" dirty="0"/>
              <a:t>Förderung des naturwissenschaftlichen und technischen Interesses</a:t>
            </a:r>
          </a:p>
          <a:p>
            <a:pPr lvl="1"/>
            <a:r>
              <a:rPr lang="de-AT" dirty="0"/>
              <a:t>Einfaches Programmieren</a:t>
            </a:r>
          </a:p>
          <a:p>
            <a:pPr lvl="1"/>
            <a:r>
              <a:rPr lang="de-AT" dirty="0"/>
              <a:t>Entwickeln von Fragestellungen</a:t>
            </a:r>
          </a:p>
          <a:p>
            <a:pPr lvl="1"/>
            <a:r>
              <a:rPr lang="de-AT" dirty="0"/>
              <a:t>Entwickeln von Lösungsstrategien</a:t>
            </a:r>
          </a:p>
          <a:p>
            <a:r>
              <a:rPr lang="de-AT" b="1" dirty="0"/>
              <a:t>BLUE BOTS</a:t>
            </a:r>
          </a:p>
          <a:p>
            <a:pPr lvl="1"/>
            <a:r>
              <a:rPr lang="de-AT" dirty="0"/>
              <a:t>spielend programmieren</a:t>
            </a:r>
          </a:p>
          <a:p>
            <a:pPr lvl="1"/>
            <a:r>
              <a:rPr lang="de-AT" dirty="0"/>
              <a:t>Bewegungsabläufe planen</a:t>
            </a:r>
          </a:p>
          <a:p>
            <a:r>
              <a:rPr lang="de-AT" b="1" dirty="0"/>
              <a:t>Frequenz</a:t>
            </a:r>
          </a:p>
          <a:p>
            <a:pPr lvl="1"/>
            <a:r>
              <a:rPr lang="de-AT" dirty="0"/>
              <a:t>wöchentlich oder in Unterrichtsblöcken</a:t>
            </a:r>
          </a:p>
          <a:p>
            <a:r>
              <a:rPr lang="de-AT" b="1" dirty="0"/>
              <a:t>Zielgruppe: </a:t>
            </a:r>
            <a:r>
              <a:rPr lang="de-AT" sz="2600" dirty="0"/>
              <a:t>Grundschule, je nach Thema unterschiedliche Jahrgangsstufen , die Viertklässler geben ihr</a:t>
            </a:r>
          </a:p>
          <a:p>
            <a:pPr marL="0" indent="0">
              <a:buNone/>
            </a:pPr>
            <a:r>
              <a:rPr lang="de-AT" sz="2600" dirty="0"/>
              <a:t>                            Wissen als Mentoren an die anderen Klassen weiter, so dass alle die Versuche ausprobieren konnten</a:t>
            </a:r>
          </a:p>
          <a:p>
            <a:r>
              <a:rPr lang="de-AT" b="1" dirty="0"/>
              <a:t>Webseite: </a:t>
            </a:r>
            <a:r>
              <a:rPr lang="de-AT" b="1" dirty="0">
                <a:hlinkClick r:id="rId2"/>
              </a:rPr>
              <a:t>https://www.gs-sankt-martin-deg.de/Schulleben/</a:t>
            </a:r>
            <a:r>
              <a:rPr lang="de-AT" b="1" dirty="0"/>
              <a:t> 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64" y="3843582"/>
            <a:ext cx="1458223" cy="119336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815" y="3369053"/>
            <a:ext cx="2465267" cy="184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585" y="427118"/>
            <a:ext cx="1123163" cy="123211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95" y="1952525"/>
            <a:ext cx="2266843" cy="3022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517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712921" y="333215"/>
            <a:ext cx="10949553" cy="127065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/>
              <a:t>Nutzung externer, außerschulischer </a:t>
            </a:r>
          </a:p>
          <a:p>
            <a:r>
              <a:rPr lang="de-DE" sz="3200" b="1" dirty="0"/>
              <a:t>Lernangebote &gt; Mathematik, Technik</a:t>
            </a: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712922" y="1627320"/>
            <a:ext cx="11220773" cy="4647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b="1" dirty="0"/>
          </a:p>
          <a:p>
            <a:r>
              <a:rPr lang="de-AT" b="1" dirty="0"/>
              <a:t>Ausstellungsangebote:</a:t>
            </a:r>
          </a:p>
          <a:p>
            <a:pPr lvl="1"/>
            <a:r>
              <a:rPr lang="de-AT" b="1" dirty="0" err="1"/>
              <a:t>Regio</a:t>
            </a:r>
            <a:r>
              <a:rPr lang="de-AT" b="1" dirty="0"/>
              <a:t> </a:t>
            </a:r>
            <a:r>
              <a:rPr lang="de-AT" b="1" dirty="0" err="1"/>
              <a:t>Forscha</a:t>
            </a:r>
            <a:r>
              <a:rPr lang="de-AT" b="1" dirty="0"/>
              <a:t>: </a:t>
            </a:r>
            <a:r>
              <a:rPr lang="de-DE" dirty="0"/>
              <a:t>Forschen, Experimentieren, Programmieren, Entwickeln, </a:t>
            </a:r>
            <a:r>
              <a:rPr lang="de-DE" dirty="0" err="1"/>
              <a:t>Upcycling</a:t>
            </a:r>
            <a:r>
              <a:rPr lang="de-DE" dirty="0"/>
              <a:t> – </a:t>
            </a:r>
          </a:p>
          <a:p>
            <a:pPr marL="457200" lvl="1" indent="0">
              <a:buNone/>
            </a:pPr>
            <a:r>
              <a:rPr lang="de-DE" dirty="0"/>
              <a:t>      die Schüler experimentieren in Workshops oder an Experimentierstationen.</a:t>
            </a:r>
            <a:endParaRPr lang="de-AT" dirty="0"/>
          </a:p>
          <a:p>
            <a:pPr lvl="1"/>
            <a:r>
              <a:rPr lang="de-AT" b="1" dirty="0"/>
              <a:t>Mathematik zum Anfassen </a:t>
            </a:r>
            <a:r>
              <a:rPr lang="de-AT" dirty="0"/>
              <a:t>(Mitmachausstellung Stadtmuseum </a:t>
            </a:r>
            <a:r>
              <a:rPr lang="de-AT"/>
              <a:t>DEG)</a:t>
            </a:r>
            <a:endParaRPr lang="de-AT" dirty="0"/>
          </a:p>
          <a:p>
            <a:pPr lvl="1"/>
            <a:r>
              <a:rPr lang="de-AT" b="1" dirty="0"/>
              <a:t>Nistkastenprojekt</a:t>
            </a:r>
            <a:r>
              <a:rPr lang="de-AT" dirty="0"/>
              <a:t> mit der Berufsschule: Einblick in eine Schreinerei – Ausprobieren kleiner Arbeiten</a:t>
            </a:r>
          </a:p>
          <a:p>
            <a:r>
              <a:rPr lang="de-AT" b="1" dirty="0"/>
              <a:t>Technik für Kinder</a:t>
            </a:r>
          </a:p>
          <a:p>
            <a:pPr lvl="1"/>
            <a:r>
              <a:rPr lang="de-AT" dirty="0"/>
              <a:t>Projekt SET: Schüler entdecken Technik</a:t>
            </a:r>
          </a:p>
          <a:p>
            <a:pPr lvl="1"/>
            <a:r>
              <a:rPr lang="de-AT" dirty="0"/>
              <a:t>Lesen von Bauplänen, Löten von Platinen</a:t>
            </a:r>
          </a:p>
          <a:p>
            <a:r>
              <a:rPr lang="de-AT" b="1" dirty="0"/>
              <a:t>Partner</a:t>
            </a:r>
          </a:p>
          <a:p>
            <a:pPr lvl="1"/>
            <a:r>
              <a:rPr lang="de-AT" dirty="0"/>
              <a:t>Je nach Projekt: Berufsschule, Stadtmuseum, </a:t>
            </a:r>
            <a:r>
              <a:rPr lang="de-AT" dirty="0" err="1"/>
              <a:t>TfK</a:t>
            </a:r>
            <a:r>
              <a:rPr lang="de-AT" dirty="0"/>
              <a:t> e.V., TWD </a:t>
            </a:r>
            <a:r>
              <a:rPr lang="de-AT" dirty="0" err="1"/>
              <a:t>fibres</a:t>
            </a:r>
            <a:endParaRPr lang="de-AT" dirty="0"/>
          </a:p>
          <a:p>
            <a:r>
              <a:rPr lang="de-AT" b="1" dirty="0"/>
              <a:t>Frequenz</a:t>
            </a:r>
          </a:p>
          <a:p>
            <a:pPr lvl="1"/>
            <a:r>
              <a:rPr lang="de-AT" dirty="0"/>
              <a:t>Jedes Projekt ca. einmal pro Jahr, SET umfasst sechs Nachmittage</a:t>
            </a:r>
          </a:p>
          <a:p>
            <a:r>
              <a:rPr lang="de-AT" b="1" dirty="0"/>
              <a:t>Zielgruppe: </a:t>
            </a:r>
            <a:r>
              <a:rPr lang="de-AT" sz="2400" dirty="0"/>
              <a:t>Grundschule, je nach Thema unterschiedliche Jahrgangsstufen , </a:t>
            </a:r>
          </a:p>
          <a:p>
            <a:pPr marL="0" indent="0">
              <a:buNone/>
            </a:pPr>
            <a:r>
              <a:rPr lang="de-AT" sz="2400" dirty="0"/>
              <a:t>                               </a:t>
            </a:r>
            <a:r>
              <a:rPr lang="de-AT" sz="2400" dirty="0" err="1"/>
              <a:t>TfK</a:t>
            </a:r>
            <a:r>
              <a:rPr lang="de-AT" sz="2400" dirty="0"/>
              <a:t> für Viertklässler</a:t>
            </a:r>
          </a:p>
          <a:p>
            <a:r>
              <a:rPr lang="de-AT" b="1" dirty="0"/>
              <a:t>Webseite: </a:t>
            </a:r>
            <a:r>
              <a:rPr lang="de-AT" sz="2300" b="1" dirty="0">
                <a:hlinkClick r:id="rId2"/>
              </a:rPr>
              <a:t>https://www.gs-sankt-martin-deg.de/Schulleben/</a:t>
            </a:r>
            <a:r>
              <a:rPr lang="de-AT" sz="2300" b="1" dirty="0"/>
              <a:t> </a:t>
            </a:r>
            <a:endParaRPr lang="de-AT" dirty="0"/>
          </a:p>
        </p:txBody>
      </p:sp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680">
            <a:off x="9699170" y="3712181"/>
            <a:ext cx="2091151" cy="2884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603868"/>
            <a:ext cx="2204296" cy="1704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475">
            <a:off x="8436037" y="3469990"/>
            <a:ext cx="1614330" cy="2328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rafik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48" y="3125276"/>
            <a:ext cx="1915852" cy="1508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202" y="352485"/>
            <a:ext cx="1123163" cy="123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87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Breitbild</PresentationFormat>
  <Paragraphs>119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 Bausteine zur Förderung und Weiterentwicklung  mathematisch-naturwissenschaftlicher Kompetenzen  an der GS St. Martin </vt:lpstr>
      <vt:lpstr>Programm SINUS &gt;  Mathematik</vt:lpstr>
      <vt:lpstr>Mathematik</vt:lpstr>
      <vt:lpstr>PowerPoint-Präsentation</vt:lpstr>
      <vt:lpstr>PowerPoint-Präsentation</vt:lpstr>
      <vt:lpstr>PowerPoint-Präsentation</vt:lpstr>
      <vt:lpstr>PowerPoint-Präsentation</vt:lpstr>
    </vt:vector>
  </TitlesOfParts>
  <Company>Stadt Deggendorf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&lt;Titel der Maßnahme&gt; + Logo</dc:title>
  <dc:creator>Zollner Anna-Lena</dc:creator>
  <cp:lastModifiedBy>Sibylle Maier</cp:lastModifiedBy>
  <cp:revision>28</cp:revision>
  <cp:lastPrinted>2020-03-03T06:39:03Z</cp:lastPrinted>
  <dcterms:created xsi:type="dcterms:W3CDTF">2020-02-21T11:11:06Z</dcterms:created>
  <dcterms:modified xsi:type="dcterms:W3CDTF">2020-12-21T07:47:34Z</dcterms:modified>
</cp:coreProperties>
</file>